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D27A"/>
    <a:srgbClr val="16D60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108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3007F17E-A2F2-D64A-8E5A-7BD1777ADB4F}" type="datetimeFigureOut">
              <a:rPr lang="en-US" smtClean="0"/>
              <a:t>30/04/15</a:t>
            </a:fld>
            <a:endParaRPr lang="en-US"/>
          </a:p>
        </p:txBody>
      </p:sp>
      <p:sp>
        <p:nvSpPr>
          <p:cNvPr id="5" name="Footer Placeholder 4"/>
          <p:cNvSpPr>
            <a:spLocks noGrp="1"/>
          </p:cNvSpPr>
          <p:nvPr>
            <p:ph type="ftr" sz="quarter" idx="11"/>
          </p:nvPr>
        </p:nvSpPr>
        <p:spPr/>
        <p:txBody>
          <a:bodyPr/>
          <a:lstStyle/>
          <a:p>
            <a:r>
              <a:rPr lang="en-US" dirty="0" err="1" smtClean="0"/>
              <a:t>www.dayprogramme.org</a:t>
            </a:r>
            <a:endParaRPr lang="en-US" dirty="0" smtClean="0"/>
          </a:p>
        </p:txBody>
      </p:sp>
      <p:sp>
        <p:nvSpPr>
          <p:cNvPr id="6" name="Slide Number Placeholder 5"/>
          <p:cNvSpPr>
            <a:spLocks noGrp="1"/>
          </p:cNvSpPr>
          <p:nvPr>
            <p:ph type="sldNum" sz="quarter" idx="12"/>
          </p:nvPr>
        </p:nvSpPr>
        <p:spPr/>
        <p:txBody>
          <a:bodyPr/>
          <a:lstStyle/>
          <a:p>
            <a:fld id="{9611AE26-8E1D-DD44-8AE9-793C72A81CCD}" type="slidenum">
              <a:rPr lang="en-US" smtClean="0"/>
              <a:t>‹#›</a:t>
            </a:fld>
            <a:endParaRPr lang="en-US"/>
          </a:p>
        </p:txBody>
      </p:sp>
    </p:spTree>
    <p:extLst>
      <p:ext uri="{BB962C8B-B14F-4D97-AF65-F5344CB8AC3E}">
        <p14:creationId xmlns:p14="http://schemas.microsoft.com/office/powerpoint/2010/main" val="3646988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007F17E-A2F2-D64A-8E5A-7BD1777ADB4F}" type="datetimeFigureOut">
              <a:rPr lang="en-US" smtClean="0"/>
              <a:t>30/04/15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1AE26-8E1D-DD44-8AE9-793C72A81CCD}" type="slidenum">
              <a:rPr lang="en-US" smtClean="0"/>
              <a:t>‹#›</a:t>
            </a:fld>
            <a:endParaRPr lang="en-US"/>
          </a:p>
        </p:txBody>
      </p:sp>
    </p:spTree>
    <p:extLst>
      <p:ext uri="{BB962C8B-B14F-4D97-AF65-F5344CB8AC3E}">
        <p14:creationId xmlns:p14="http://schemas.microsoft.com/office/powerpoint/2010/main" val="841303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007F17E-A2F2-D64A-8E5A-7BD1777ADB4F}" type="datetimeFigureOut">
              <a:rPr lang="en-US" smtClean="0"/>
              <a:t>30/04/15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1AE26-8E1D-DD44-8AE9-793C72A81CCD}" type="slidenum">
              <a:rPr lang="en-US" smtClean="0"/>
              <a:t>‹#›</a:t>
            </a:fld>
            <a:endParaRPr lang="en-US"/>
          </a:p>
        </p:txBody>
      </p:sp>
    </p:spTree>
    <p:extLst>
      <p:ext uri="{BB962C8B-B14F-4D97-AF65-F5344CB8AC3E}">
        <p14:creationId xmlns:p14="http://schemas.microsoft.com/office/powerpoint/2010/main" val="3024460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007F17E-A2F2-D64A-8E5A-7BD1777ADB4F}" type="datetimeFigureOut">
              <a:rPr lang="en-US" smtClean="0"/>
              <a:t>30/04/15</a:t>
            </a:fld>
            <a:endParaRPr lang="en-US"/>
          </a:p>
        </p:txBody>
      </p:sp>
      <p:sp>
        <p:nvSpPr>
          <p:cNvPr id="5" name="Footer Placeholder 4"/>
          <p:cNvSpPr>
            <a:spLocks noGrp="1"/>
          </p:cNvSpPr>
          <p:nvPr>
            <p:ph type="ftr" sz="quarter" idx="11"/>
          </p:nvPr>
        </p:nvSpPr>
        <p:spPr/>
        <p:txBody>
          <a:bodyPr/>
          <a:lstStyle/>
          <a:p>
            <a:r>
              <a:rPr lang="en-US" dirty="0" err="1" smtClean="0"/>
              <a:t>www.dayprogramme.org</a:t>
            </a:r>
            <a:endParaRPr lang="en-US" dirty="0" smtClean="0"/>
          </a:p>
        </p:txBody>
      </p:sp>
      <p:sp>
        <p:nvSpPr>
          <p:cNvPr id="6" name="Slide Number Placeholder 5"/>
          <p:cNvSpPr>
            <a:spLocks noGrp="1"/>
          </p:cNvSpPr>
          <p:nvPr>
            <p:ph type="sldNum" sz="quarter" idx="12"/>
          </p:nvPr>
        </p:nvSpPr>
        <p:spPr/>
        <p:txBody>
          <a:bodyPr/>
          <a:lstStyle/>
          <a:p>
            <a:fld id="{9611AE26-8E1D-DD44-8AE9-793C72A81CCD}" type="slidenum">
              <a:rPr lang="en-US" smtClean="0"/>
              <a:t>‹#›</a:t>
            </a:fld>
            <a:endParaRPr lang="en-US"/>
          </a:p>
        </p:txBody>
      </p:sp>
    </p:spTree>
    <p:extLst>
      <p:ext uri="{BB962C8B-B14F-4D97-AF65-F5344CB8AC3E}">
        <p14:creationId xmlns:p14="http://schemas.microsoft.com/office/powerpoint/2010/main" val="369991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007F17E-A2F2-D64A-8E5A-7BD1777ADB4F}" type="datetimeFigureOut">
              <a:rPr lang="en-US" smtClean="0"/>
              <a:t>30/04/15</a:t>
            </a:fld>
            <a:endParaRPr lang="en-US"/>
          </a:p>
        </p:txBody>
      </p:sp>
      <p:sp>
        <p:nvSpPr>
          <p:cNvPr id="5" name="Footer Placeholder 4"/>
          <p:cNvSpPr>
            <a:spLocks noGrp="1"/>
          </p:cNvSpPr>
          <p:nvPr>
            <p:ph type="ftr" sz="quarter" idx="11"/>
          </p:nvPr>
        </p:nvSpPr>
        <p:spPr/>
        <p:txBody>
          <a:bodyPr/>
          <a:lstStyle/>
          <a:p>
            <a:r>
              <a:rPr lang="en-US" dirty="0" err="1" smtClean="0"/>
              <a:t>www.dayprogramme.org</a:t>
            </a:r>
            <a:endParaRPr lang="en-US" dirty="0" smtClean="0"/>
          </a:p>
        </p:txBody>
      </p:sp>
      <p:sp>
        <p:nvSpPr>
          <p:cNvPr id="6" name="Slide Number Placeholder 5"/>
          <p:cNvSpPr>
            <a:spLocks noGrp="1"/>
          </p:cNvSpPr>
          <p:nvPr>
            <p:ph type="sldNum" sz="quarter" idx="12"/>
          </p:nvPr>
        </p:nvSpPr>
        <p:spPr/>
        <p:txBody>
          <a:bodyPr/>
          <a:lstStyle/>
          <a:p>
            <a:fld id="{9611AE26-8E1D-DD44-8AE9-793C72A81CCD}" type="slidenum">
              <a:rPr lang="en-US" smtClean="0"/>
              <a:t>‹#›</a:t>
            </a:fld>
            <a:endParaRPr lang="en-US"/>
          </a:p>
        </p:txBody>
      </p:sp>
    </p:spTree>
    <p:extLst>
      <p:ext uri="{BB962C8B-B14F-4D97-AF65-F5344CB8AC3E}">
        <p14:creationId xmlns:p14="http://schemas.microsoft.com/office/powerpoint/2010/main" val="1405700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3007F17E-A2F2-D64A-8E5A-7BD1777ADB4F}" type="datetimeFigureOut">
              <a:rPr lang="en-US" smtClean="0"/>
              <a:t>30/04/15</a:t>
            </a:fld>
            <a:endParaRPr lang="en-US"/>
          </a:p>
        </p:txBody>
      </p:sp>
      <p:sp>
        <p:nvSpPr>
          <p:cNvPr id="6" name="Footer Placeholder 5"/>
          <p:cNvSpPr>
            <a:spLocks noGrp="1"/>
          </p:cNvSpPr>
          <p:nvPr>
            <p:ph type="ftr" sz="quarter" idx="11"/>
          </p:nvPr>
        </p:nvSpPr>
        <p:spPr/>
        <p:txBody>
          <a:bodyPr/>
          <a:lstStyle/>
          <a:p>
            <a:r>
              <a:rPr lang="en-US" dirty="0" err="1" smtClean="0"/>
              <a:t>www.dayprogramme.org</a:t>
            </a:r>
            <a:endParaRPr lang="en-US" dirty="0" smtClean="0"/>
          </a:p>
        </p:txBody>
      </p:sp>
      <p:sp>
        <p:nvSpPr>
          <p:cNvPr id="7" name="Slide Number Placeholder 6"/>
          <p:cNvSpPr>
            <a:spLocks noGrp="1"/>
          </p:cNvSpPr>
          <p:nvPr>
            <p:ph type="sldNum" sz="quarter" idx="12"/>
          </p:nvPr>
        </p:nvSpPr>
        <p:spPr/>
        <p:txBody>
          <a:bodyPr/>
          <a:lstStyle/>
          <a:p>
            <a:fld id="{9611AE26-8E1D-DD44-8AE9-793C72A81CCD}" type="slidenum">
              <a:rPr lang="en-US" smtClean="0"/>
              <a:t>‹#›</a:t>
            </a:fld>
            <a:endParaRPr lang="en-US"/>
          </a:p>
        </p:txBody>
      </p:sp>
    </p:spTree>
    <p:extLst>
      <p:ext uri="{BB962C8B-B14F-4D97-AF65-F5344CB8AC3E}">
        <p14:creationId xmlns:p14="http://schemas.microsoft.com/office/powerpoint/2010/main" val="397966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3007F17E-A2F2-D64A-8E5A-7BD1777ADB4F}" type="datetimeFigureOut">
              <a:rPr lang="en-US" smtClean="0"/>
              <a:t>30/04/15</a:t>
            </a:fld>
            <a:endParaRPr lang="en-US"/>
          </a:p>
        </p:txBody>
      </p:sp>
      <p:sp>
        <p:nvSpPr>
          <p:cNvPr id="8" name="Footer Placeholder 7"/>
          <p:cNvSpPr>
            <a:spLocks noGrp="1"/>
          </p:cNvSpPr>
          <p:nvPr>
            <p:ph type="ftr" sz="quarter" idx="11"/>
          </p:nvPr>
        </p:nvSpPr>
        <p:spPr/>
        <p:txBody>
          <a:bodyPr/>
          <a:lstStyle/>
          <a:p>
            <a:r>
              <a:rPr lang="en-US" dirty="0" err="1" smtClean="0"/>
              <a:t>www.dayprogramme.org</a:t>
            </a:r>
            <a:endParaRPr lang="en-US" dirty="0" smtClean="0"/>
          </a:p>
        </p:txBody>
      </p:sp>
      <p:sp>
        <p:nvSpPr>
          <p:cNvPr id="9" name="Slide Number Placeholder 8"/>
          <p:cNvSpPr>
            <a:spLocks noGrp="1"/>
          </p:cNvSpPr>
          <p:nvPr>
            <p:ph type="sldNum" sz="quarter" idx="12"/>
          </p:nvPr>
        </p:nvSpPr>
        <p:spPr/>
        <p:txBody>
          <a:bodyPr/>
          <a:lstStyle/>
          <a:p>
            <a:fld id="{9611AE26-8E1D-DD44-8AE9-793C72A81CCD}" type="slidenum">
              <a:rPr lang="en-US" smtClean="0"/>
              <a:t>‹#›</a:t>
            </a:fld>
            <a:endParaRPr lang="en-US"/>
          </a:p>
        </p:txBody>
      </p:sp>
    </p:spTree>
    <p:extLst>
      <p:ext uri="{BB962C8B-B14F-4D97-AF65-F5344CB8AC3E}">
        <p14:creationId xmlns:p14="http://schemas.microsoft.com/office/powerpoint/2010/main" val="755475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007F17E-A2F2-D64A-8E5A-7BD1777ADB4F}" type="datetimeFigureOut">
              <a:rPr lang="en-US" smtClean="0"/>
              <a:t>30/04/15</a:t>
            </a:fld>
            <a:endParaRPr lang="en-US"/>
          </a:p>
        </p:txBody>
      </p:sp>
      <p:sp>
        <p:nvSpPr>
          <p:cNvPr id="4" name="Footer Placeholder 3"/>
          <p:cNvSpPr>
            <a:spLocks noGrp="1"/>
          </p:cNvSpPr>
          <p:nvPr>
            <p:ph type="ftr" sz="quarter" idx="11"/>
          </p:nvPr>
        </p:nvSpPr>
        <p:spPr/>
        <p:txBody>
          <a:bodyPr/>
          <a:lstStyle/>
          <a:p>
            <a:r>
              <a:rPr lang="en-US" dirty="0" err="1" smtClean="0"/>
              <a:t>www.dayprogramme.org</a:t>
            </a:r>
            <a:endParaRPr lang="en-US" dirty="0" smtClean="0"/>
          </a:p>
        </p:txBody>
      </p:sp>
      <p:sp>
        <p:nvSpPr>
          <p:cNvPr id="5" name="Slide Number Placeholder 4"/>
          <p:cNvSpPr>
            <a:spLocks noGrp="1"/>
          </p:cNvSpPr>
          <p:nvPr>
            <p:ph type="sldNum" sz="quarter" idx="12"/>
          </p:nvPr>
        </p:nvSpPr>
        <p:spPr/>
        <p:txBody>
          <a:bodyPr/>
          <a:lstStyle/>
          <a:p>
            <a:fld id="{9611AE26-8E1D-DD44-8AE9-793C72A81CCD}" type="slidenum">
              <a:rPr lang="en-US" smtClean="0"/>
              <a:t>‹#›</a:t>
            </a:fld>
            <a:endParaRPr lang="en-US"/>
          </a:p>
        </p:txBody>
      </p:sp>
    </p:spTree>
    <p:extLst>
      <p:ext uri="{BB962C8B-B14F-4D97-AF65-F5344CB8AC3E}">
        <p14:creationId xmlns:p14="http://schemas.microsoft.com/office/powerpoint/2010/main" val="567734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07F17E-A2F2-D64A-8E5A-7BD1777ADB4F}" type="datetimeFigureOut">
              <a:rPr lang="en-US" smtClean="0"/>
              <a:t>30/04/15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11AE26-8E1D-DD44-8AE9-793C72A81CCD}" type="slidenum">
              <a:rPr lang="en-US" smtClean="0"/>
              <a:t>‹#›</a:t>
            </a:fld>
            <a:endParaRPr lang="en-US"/>
          </a:p>
        </p:txBody>
      </p:sp>
    </p:spTree>
    <p:extLst>
      <p:ext uri="{BB962C8B-B14F-4D97-AF65-F5344CB8AC3E}">
        <p14:creationId xmlns:p14="http://schemas.microsoft.com/office/powerpoint/2010/main" val="1538491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007F17E-A2F2-D64A-8E5A-7BD1777ADB4F}" type="datetimeFigureOut">
              <a:rPr lang="en-US" smtClean="0"/>
              <a:t>30/04/15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1AE26-8E1D-DD44-8AE9-793C72A81CCD}" type="slidenum">
              <a:rPr lang="en-US" smtClean="0"/>
              <a:t>‹#›</a:t>
            </a:fld>
            <a:endParaRPr lang="en-US"/>
          </a:p>
        </p:txBody>
      </p:sp>
    </p:spTree>
    <p:extLst>
      <p:ext uri="{BB962C8B-B14F-4D97-AF65-F5344CB8AC3E}">
        <p14:creationId xmlns:p14="http://schemas.microsoft.com/office/powerpoint/2010/main" val="467922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007F17E-A2F2-D64A-8E5A-7BD1777ADB4F}" type="datetimeFigureOut">
              <a:rPr lang="en-US" smtClean="0"/>
              <a:t>30/04/15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1AE26-8E1D-DD44-8AE9-793C72A81CCD}" type="slidenum">
              <a:rPr lang="en-US" smtClean="0"/>
              <a:t>‹#›</a:t>
            </a:fld>
            <a:endParaRPr lang="en-US"/>
          </a:p>
        </p:txBody>
      </p:sp>
    </p:spTree>
    <p:extLst>
      <p:ext uri="{BB962C8B-B14F-4D97-AF65-F5344CB8AC3E}">
        <p14:creationId xmlns:p14="http://schemas.microsoft.com/office/powerpoint/2010/main" val="3266243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smtClean="0"/>
              <a:t>www.dayprogramme.org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1AE26-8E1D-DD44-8AE9-793C72A81CCD}" type="slidenum">
              <a:rPr lang="en-US" smtClean="0"/>
              <a:t>‹#›</a:t>
            </a:fld>
            <a:endParaRPr lang="en-US" dirty="0"/>
          </a:p>
        </p:txBody>
      </p:sp>
      <p:pic>
        <p:nvPicPr>
          <p:cNvPr id="7" name="Picture 6" descr="DAY Logo.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559697" y="74084"/>
            <a:ext cx="1488310" cy="1526116"/>
          </a:xfrm>
          <a:prstGeom prst="rect">
            <a:avLst/>
          </a:prstGeom>
        </p:spPr>
      </p:pic>
    </p:spTree>
    <p:extLst>
      <p:ext uri="{BB962C8B-B14F-4D97-AF65-F5344CB8AC3E}">
        <p14:creationId xmlns:p14="http://schemas.microsoft.com/office/powerpoint/2010/main" val="3321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4196"/>
            <a:ext cx="7772400" cy="1470025"/>
          </a:xfrm>
        </p:spPr>
        <p:txBody>
          <a:bodyPr/>
          <a:lstStyle/>
          <a:p>
            <a:r>
              <a:rPr lang="en-US" dirty="0" smtClean="0"/>
              <a:t>A Parent’s Guide to Talking about Pornography</a:t>
            </a:r>
            <a:endParaRPr lang="en-US" dirty="0"/>
          </a:p>
        </p:txBody>
      </p:sp>
      <p:pic>
        <p:nvPicPr>
          <p:cNvPr id="4" name="Picture 3" descr="Screen Shot 2015-04-30 at 13.23.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9168" y="3235914"/>
            <a:ext cx="4096564" cy="3115618"/>
          </a:xfrm>
          <a:prstGeom prst="rect">
            <a:avLst/>
          </a:prstGeom>
        </p:spPr>
      </p:pic>
    </p:spTree>
    <p:extLst>
      <p:ext uri="{BB962C8B-B14F-4D97-AF65-F5344CB8AC3E}">
        <p14:creationId xmlns:p14="http://schemas.microsoft.com/office/powerpoint/2010/main" val="176788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respond?</a:t>
            </a:r>
            <a:endParaRPr lang="en-US" dirty="0"/>
          </a:p>
        </p:txBody>
      </p:sp>
      <p:sp>
        <p:nvSpPr>
          <p:cNvPr id="3" name="Content Placeholder 2"/>
          <p:cNvSpPr>
            <a:spLocks noGrp="1"/>
          </p:cNvSpPr>
          <p:nvPr>
            <p:ph idx="1"/>
          </p:nvPr>
        </p:nvSpPr>
        <p:spPr>
          <a:xfrm>
            <a:off x="457200" y="1600200"/>
            <a:ext cx="8121818" cy="4525963"/>
          </a:xfrm>
        </p:spPr>
        <p:txBody>
          <a:bodyPr>
            <a:normAutofit/>
          </a:bodyPr>
          <a:lstStyle/>
          <a:p>
            <a:pPr marL="0" indent="0" algn="ctr">
              <a:buNone/>
            </a:pPr>
            <a:r>
              <a:rPr lang="en-US" sz="3600" dirty="0"/>
              <a:t>As parents we can </a:t>
            </a:r>
            <a:r>
              <a:rPr lang="en-US" sz="3600" dirty="0" smtClean="0"/>
              <a:t>feel:</a:t>
            </a:r>
          </a:p>
          <a:p>
            <a:pPr algn="ctr"/>
            <a:r>
              <a:rPr lang="en-US" sz="3600" dirty="0" smtClean="0"/>
              <a:t>Unconfident</a:t>
            </a:r>
          </a:p>
          <a:p>
            <a:pPr algn="ctr"/>
            <a:r>
              <a:rPr lang="en-US" sz="3600" dirty="0" smtClean="0"/>
              <a:t>Worried</a:t>
            </a:r>
          </a:p>
          <a:p>
            <a:pPr algn="ctr"/>
            <a:r>
              <a:rPr lang="en-US" sz="3600" dirty="0" smtClean="0"/>
              <a:t>Fearful</a:t>
            </a:r>
          </a:p>
          <a:p>
            <a:pPr marL="0" indent="0" algn="ctr">
              <a:buNone/>
            </a:pPr>
            <a:r>
              <a:rPr lang="en-US" sz="3600" dirty="0" smtClean="0"/>
              <a:t>About </a:t>
            </a:r>
            <a:r>
              <a:rPr lang="en-US" sz="3600" dirty="0"/>
              <a:t>talking about pornography with our children.  </a:t>
            </a:r>
          </a:p>
        </p:txBody>
      </p:sp>
    </p:spTree>
    <p:extLst>
      <p:ext uri="{BB962C8B-B14F-4D97-AF65-F5344CB8AC3E}">
        <p14:creationId xmlns:p14="http://schemas.microsoft.com/office/powerpoint/2010/main" val="1945957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respond?</a:t>
            </a:r>
            <a:endParaRPr lang="en-US" dirty="0"/>
          </a:p>
        </p:txBody>
      </p:sp>
      <p:sp>
        <p:nvSpPr>
          <p:cNvPr id="3" name="Content Placeholder 2"/>
          <p:cNvSpPr>
            <a:spLocks noGrp="1"/>
          </p:cNvSpPr>
          <p:nvPr>
            <p:ph idx="1"/>
          </p:nvPr>
        </p:nvSpPr>
        <p:spPr/>
        <p:txBody>
          <a:bodyPr/>
          <a:lstStyle/>
          <a:p>
            <a:pPr marL="0" indent="0">
              <a:buNone/>
            </a:pPr>
            <a:r>
              <a:rPr lang="en-US" dirty="0" smtClean="0"/>
              <a:t>We may want to keep our children innocent for as long as possible or believe that our children will simply not be affected.  Often by the time we have conversations, it is too late.  Our children have already been exposed to images or videos online.</a:t>
            </a:r>
          </a:p>
          <a:p>
            <a:endParaRPr lang="en-US" dirty="0"/>
          </a:p>
        </p:txBody>
      </p:sp>
      <p:pic>
        <p:nvPicPr>
          <p:cNvPr id="4" name="Picture 3"/>
          <p:cNvPicPr>
            <a:picLocks noChangeAspect="1"/>
          </p:cNvPicPr>
          <p:nvPr/>
        </p:nvPicPr>
        <p:blipFill>
          <a:blip r:embed="rId2"/>
          <a:stretch>
            <a:fillRect/>
          </a:stretch>
        </p:blipFill>
        <p:spPr>
          <a:xfrm>
            <a:off x="5836083" y="4524780"/>
            <a:ext cx="3121152" cy="2100072"/>
          </a:xfrm>
          <a:prstGeom prst="rect">
            <a:avLst/>
          </a:prstGeom>
        </p:spPr>
      </p:pic>
    </p:spTree>
    <p:extLst>
      <p:ext uri="{BB962C8B-B14F-4D97-AF65-F5344CB8AC3E}">
        <p14:creationId xmlns:p14="http://schemas.microsoft.com/office/powerpoint/2010/main" val="1559685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Having conversations</a:t>
            </a:r>
            <a:endParaRPr lang="en-US" dirty="0"/>
          </a:p>
        </p:txBody>
      </p:sp>
      <p:sp>
        <p:nvSpPr>
          <p:cNvPr id="3" name="Content Placeholder 2"/>
          <p:cNvSpPr>
            <a:spLocks noGrp="1"/>
          </p:cNvSpPr>
          <p:nvPr>
            <p:ph idx="1"/>
          </p:nvPr>
        </p:nvSpPr>
        <p:spPr/>
        <p:txBody>
          <a:bodyPr>
            <a:normAutofit/>
          </a:bodyPr>
          <a:lstStyle/>
          <a:p>
            <a:pPr marL="0" indent="0">
              <a:buNone/>
            </a:pPr>
            <a:r>
              <a:rPr lang="en-US" dirty="0"/>
              <a:t>It is possible to have </a:t>
            </a:r>
            <a:r>
              <a:rPr lang="en-US" dirty="0" smtClean="0"/>
              <a:t>conversations with our children </a:t>
            </a:r>
            <a:r>
              <a:rPr lang="en-US" dirty="0"/>
              <a:t>about pornography and the issues related to it, without destroying our </a:t>
            </a:r>
            <a:r>
              <a:rPr lang="en-US" dirty="0" smtClean="0"/>
              <a:t>their </a:t>
            </a:r>
            <a:r>
              <a:rPr lang="en-US" dirty="0"/>
              <a:t>innocence</a:t>
            </a:r>
            <a:r>
              <a:rPr lang="en-US" dirty="0" smtClean="0"/>
              <a:t>.</a:t>
            </a:r>
            <a:endParaRPr lang="en-US" dirty="0"/>
          </a:p>
        </p:txBody>
      </p:sp>
      <p:sp>
        <p:nvSpPr>
          <p:cNvPr id="4" name="Oval Callout 3"/>
          <p:cNvSpPr/>
          <p:nvPr/>
        </p:nvSpPr>
        <p:spPr>
          <a:xfrm>
            <a:off x="4593985" y="3278899"/>
            <a:ext cx="3337560" cy="1635689"/>
          </a:xfrm>
          <a:prstGeom prst="wedgeEllipseCallout">
            <a:avLst>
              <a:gd name="adj1" fmla="val -34264"/>
              <a:gd name="adj2" fmla="val 56410"/>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Oval Callout 4"/>
          <p:cNvSpPr/>
          <p:nvPr/>
        </p:nvSpPr>
        <p:spPr>
          <a:xfrm>
            <a:off x="6014028" y="4476269"/>
            <a:ext cx="2187167" cy="1064921"/>
          </a:xfrm>
          <a:prstGeom prst="wedgeEllipseCallout">
            <a:avLst>
              <a:gd name="adj1" fmla="val -32788"/>
              <a:gd name="adj2" fmla="val 61331"/>
            </a:avLst>
          </a:prstGeom>
          <a:gradFill>
            <a:gsLst>
              <a:gs pos="0">
                <a:srgbClr val="16D606"/>
              </a:gs>
              <a:gs pos="100000">
                <a:srgbClr val="6FD27A"/>
              </a:gs>
              <a:gs pos="5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5862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Proactive Conversations</a:t>
            </a:r>
            <a:endParaRPr lang="en-US" dirty="0"/>
          </a:p>
        </p:txBody>
      </p:sp>
      <p:sp>
        <p:nvSpPr>
          <p:cNvPr id="3" name="Content Placeholder 2"/>
          <p:cNvSpPr>
            <a:spLocks noGrp="1"/>
          </p:cNvSpPr>
          <p:nvPr>
            <p:ph idx="1"/>
          </p:nvPr>
        </p:nvSpPr>
        <p:spPr/>
        <p:txBody>
          <a:bodyPr>
            <a:normAutofit/>
          </a:bodyPr>
          <a:lstStyle/>
          <a:p>
            <a:endParaRPr lang="en-US" sz="3600" baseline="30000" dirty="0" smtClean="0"/>
          </a:p>
          <a:p>
            <a:pPr marL="0" indent="0">
              <a:buNone/>
            </a:pPr>
            <a:r>
              <a:rPr lang="en-US" sz="3600" baseline="30000" dirty="0" smtClean="0"/>
              <a:t>If we have proactive conversations about pornography with our children we…</a:t>
            </a:r>
          </a:p>
          <a:p>
            <a:endParaRPr lang="en-US" sz="3600" baseline="30000" dirty="0" smtClean="0"/>
          </a:p>
          <a:p>
            <a:r>
              <a:rPr lang="en-US" sz="3600" baseline="30000" dirty="0" smtClean="0"/>
              <a:t>Give them a safe framework for when they are exposed to images/video</a:t>
            </a:r>
          </a:p>
          <a:p>
            <a:r>
              <a:rPr lang="en-US" sz="3600" baseline="30000" dirty="0" smtClean="0"/>
              <a:t>Prevent shock and trauma</a:t>
            </a:r>
          </a:p>
          <a:p>
            <a:r>
              <a:rPr lang="en-US" sz="3600" baseline="30000" dirty="0" smtClean="0"/>
              <a:t>Show them no subject is off limits</a:t>
            </a:r>
          </a:p>
          <a:p>
            <a:r>
              <a:rPr lang="en-US" sz="3600" baseline="30000" dirty="0" smtClean="0"/>
              <a:t>Enable them to feel more confident about saying no</a:t>
            </a:r>
            <a:endParaRPr lang="en-US" sz="3600" dirty="0" smtClean="0"/>
          </a:p>
        </p:txBody>
      </p:sp>
    </p:spTree>
    <p:extLst>
      <p:ext uri="{BB962C8B-B14F-4D97-AF65-F5344CB8AC3E}">
        <p14:creationId xmlns:p14="http://schemas.microsoft.com/office/powerpoint/2010/main" val="938865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Messages</a:t>
            </a:r>
            <a:endParaRPr lang="en-US" dirty="0"/>
          </a:p>
        </p:txBody>
      </p:sp>
      <p:sp>
        <p:nvSpPr>
          <p:cNvPr id="3" name="Content Placeholder 2"/>
          <p:cNvSpPr>
            <a:spLocks noGrp="1"/>
          </p:cNvSpPr>
          <p:nvPr>
            <p:ph idx="1"/>
          </p:nvPr>
        </p:nvSpPr>
        <p:spPr>
          <a:xfrm>
            <a:off x="457199" y="1600200"/>
            <a:ext cx="8545165" cy="4525963"/>
          </a:xfrm>
        </p:spPr>
        <p:txBody>
          <a:bodyPr>
            <a:normAutofit/>
          </a:bodyPr>
          <a:lstStyle/>
          <a:p>
            <a:r>
              <a:rPr lang="en-US" sz="3600" baseline="30000" dirty="0" smtClean="0"/>
              <a:t>Nakedness isn’t bad</a:t>
            </a:r>
            <a:endParaRPr lang="en-US" sz="3600" baseline="30000" dirty="0"/>
          </a:p>
          <a:p>
            <a:r>
              <a:rPr lang="en-US" sz="3600" baseline="30000" dirty="0"/>
              <a:t>Sex can be good, for grown ups</a:t>
            </a:r>
          </a:p>
          <a:p>
            <a:r>
              <a:rPr lang="en-US" sz="3600" baseline="30000" dirty="0"/>
              <a:t>There’s lots of images around with women being made to look </a:t>
            </a:r>
            <a:r>
              <a:rPr lang="en-US" sz="3600" baseline="30000" dirty="0" smtClean="0"/>
              <a:t>“sexy” </a:t>
            </a:r>
            <a:r>
              <a:rPr lang="en-US" sz="3600" baseline="30000" dirty="0"/>
              <a:t>(e.g. Page 3, music videos, adverts)</a:t>
            </a:r>
          </a:p>
          <a:p>
            <a:r>
              <a:rPr lang="en-US" sz="3600" baseline="30000" dirty="0"/>
              <a:t>There’s naked stuff and sex stuff online that isn’t very nice</a:t>
            </a:r>
          </a:p>
          <a:p>
            <a:r>
              <a:rPr lang="en-US" sz="3600" baseline="30000" dirty="0"/>
              <a:t>You might not understand it and might feel bad when you see it</a:t>
            </a:r>
          </a:p>
          <a:p>
            <a:r>
              <a:rPr lang="en-US" sz="3600" baseline="30000" dirty="0"/>
              <a:t>You might find it by accident or someone might show you it</a:t>
            </a:r>
          </a:p>
          <a:p>
            <a:r>
              <a:rPr lang="en-US" sz="3600" baseline="30000" dirty="0"/>
              <a:t>If you see anything that makes you uncomfortable, it’s really important to tell a grown up</a:t>
            </a:r>
            <a:endParaRPr lang="en-US" sz="3600" dirty="0"/>
          </a:p>
        </p:txBody>
      </p:sp>
    </p:spTree>
    <p:extLst>
      <p:ext uri="{BB962C8B-B14F-4D97-AF65-F5344CB8AC3E}">
        <p14:creationId xmlns:p14="http://schemas.microsoft.com/office/powerpoint/2010/main" val="663036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How to start the conversation</a:t>
            </a:r>
            <a:endParaRPr lang="en-US" dirty="0"/>
          </a:p>
        </p:txBody>
      </p:sp>
      <p:sp>
        <p:nvSpPr>
          <p:cNvPr id="3" name="Content Placeholder 2"/>
          <p:cNvSpPr>
            <a:spLocks noGrp="1"/>
          </p:cNvSpPr>
          <p:nvPr>
            <p:ph idx="1"/>
          </p:nvPr>
        </p:nvSpPr>
        <p:spPr>
          <a:xfrm>
            <a:off x="457200" y="2388175"/>
            <a:ext cx="5643988" cy="4525963"/>
          </a:xfrm>
        </p:spPr>
        <p:txBody>
          <a:bodyPr/>
          <a:lstStyle/>
          <a:p>
            <a:pPr marL="0" indent="0">
              <a:buNone/>
            </a:pPr>
            <a:r>
              <a:rPr lang="en-US" b="1" dirty="0" smtClean="0"/>
              <a:t>Chess </a:t>
            </a:r>
            <a:r>
              <a:rPr lang="en-US" b="1" dirty="0"/>
              <a:t>pawn/Pawn Shop/Porn</a:t>
            </a:r>
          </a:p>
          <a:p>
            <a:endParaRPr lang="en-US" b="1" baseline="30000" dirty="0"/>
          </a:p>
          <a:p>
            <a:pPr marL="0" indent="0">
              <a:buNone/>
            </a:pPr>
            <a:r>
              <a:rPr lang="en-US" baseline="30000" dirty="0"/>
              <a:t>When talking about words that sound the same, but have different meanings, bring up the word “pawn”.  Talk about the different meanings of the word as a lead in to talking about pornography.</a:t>
            </a:r>
            <a:endParaRPr lang="en-US" dirty="0"/>
          </a:p>
        </p:txBody>
      </p:sp>
      <p:pic>
        <p:nvPicPr>
          <p:cNvPr id="4" name="Picture 3"/>
          <p:cNvPicPr>
            <a:picLocks noChangeAspect="1"/>
          </p:cNvPicPr>
          <p:nvPr/>
        </p:nvPicPr>
        <p:blipFill>
          <a:blip r:embed="rId2"/>
          <a:stretch>
            <a:fillRect/>
          </a:stretch>
        </p:blipFill>
        <p:spPr>
          <a:xfrm>
            <a:off x="6237764" y="2552682"/>
            <a:ext cx="2449036" cy="3187465"/>
          </a:xfrm>
          <a:prstGeom prst="rect">
            <a:avLst/>
          </a:prstGeom>
        </p:spPr>
      </p:pic>
    </p:spTree>
    <p:extLst>
      <p:ext uri="{BB962C8B-B14F-4D97-AF65-F5344CB8AC3E}">
        <p14:creationId xmlns:p14="http://schemas.microsoft.com/office/powerpoint/2010/main" val="726672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How to start the conversation</a:t>
            </a:r>
            <a:endParaRPr lang="en-US" dirty="0"/>
          </a:p>
        </p:txBody>
      </p:sp>
      <p:sp>
        <p:nvSpPr>
          <p:cNvPr id="3" name="Content Placeholder 2"/>
          <p:cNvSpPr>
            <a:spLocks noGrp="1"/>
          </p:cNvSpPr>
          <p:nvPr>
            <p:ph idx="1"/>
          </p:nvPr>
        </p:nvSpPr>
        <p:spPr/>
        <p:txBody>
          <a:bodyPr/>
          <a:lstStyle/>
          <a:p>
            <a:pPr marL="0" indent="0">
              <a:buNone/>
            </a:pPr>
            <a:r>
              <a:rPr lang="en-US" b="1" dirty="0" err="1"/>
              <a:t>Bathtime</a:t>
            </a:r>
            <a:endParaRPr lang="en-US" b="1" dirty="0"/>
          </a:p>
          <a:p>
            <a:pPr marL="0" indent="0">
              <a:buNone/>
            </a:pPr>
            <a:endParaRPr lang="en-US" b="1" baseline="30000" dirty="0"/>
          </a:p>
          <a:p>
            <a:pPr marL="0" indent="0">
              <a:buNone/>
            </a:pPr>
            <a:r>
              <a:rPr lang="en-US" baseline="30000" dirty="0"/>
              <a:t>When it’s bath time or bedtime, talk about nakedness and how great bodies are.  That underneath our clothes we’re all naked.  Explain that although nakedness is good, we might see pictures or videos online where there’s naked people who aren’t being very kind. </a:t>
            </a:r>
            <a:endParaRPr lang="en-US" dirty="0"/>
          </a:p>
        </p:txBody>
      </p:sp>
      <p:pic>
        <p:nvPicPr>
          <p:cNvPr id="4" name="Picture 3"/>
          <p:cNvPicPr>
            <a:picLocks noChangeAspect="1"/>
          </p:cNvPicPr>
          <p:nvPr/>
        </p:nvPicPr>
        <p:blipFill>
          <a:blip r:embed="rId2"/>
          <a:stretch>
            <a:fillRect/>
          </a:stretch>
        </p:blipFill>
        <p:spPr>
          <a:xfrm>
            <a:off x="2743200" y="4090565"/>
            <a:ext cx="3657600" cy="2383536"/>
          </a:xfrm>
          <a:prstGeom prst="rect">
            <a:avLst/>
          </a:prstGeom>
        </p:spPr>
      </p:pic>
    </p:spTree>
    <p:extLst>
      <p:ext uri="{BB962C8B-B14F-4D97-AF65-F5344CB8AC3E}">
        <p14:creationId xmlns:p14="http://schemas.microsoft.com/office/powerpoint/2010/main" val="3438511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How to start the conversation</a:t>
            </a:r>
            <a:endParaRPr lang="en-US" dirty="0"/>
          </a:p>
        </p:txBody>
      </p:sp>
      <p:sp>
        <p:nvSpPr>
          <p:cNvPr id="3" name="Content Placeholder 2"/>
          <p:cNvSpPr>
            <a:spLocks noGrp="1"/>
          </p:cNvSpPr>
          <p:nvPr>
            <p:ph idx="1"/>
          </p:nvPr>
        </p:nvSpPr>
        <p:spPr/>
        <p:txBody>
          <a:bodyPr/>
          <a:lstStyle/>
          <a:p>
            <a:pPr marL="0" indent="0">
              <a:buNone/>
            </a:pPr>
            <a:r>
              <a:rPr lang="en-US" b="1" dirty="0"/>
              <a:t>Phone/Tablet/Laptop Rules</a:t>
            </a:r>
          </a:p>
          <a:p>
            <a:endParaRPr lang="en-US" baseline="30000" dirty="0"/>
          </a:p>
          <a:p>
            <a:pPr marL="0" indent="0">
              <a:buNone/>
            </a:pPr>
            <a:r>
              <a:rPr lang="en-US" baseline="30000" dirty="0"/>
              <a:t>When your child is old enough to have access to their own technology, sit down together and make rules about how/when to use it.  Explain that there may be things they see online that aren’t safe and use this as a lead in to talk about pornography, alongside other online risks.</a:t>
            </a:r>
            <a:endParaRPr lang="en-US" dirty="0"/>
          </a:p>
        </p:txBody>
      </p:sp>
      <p:pic>
        <p:nvPicPr>
          <p:cNvPr id="4" name="Picture 3"/>
          <p:cNvPicPr>
            <a:picLocks noChangeAspect="1"/>
          </p:cNvPicPr>
          <p:nvPr/>
        </p:nvPicPr>
        <p:blipFill>
          <a:blip r:embed="rId2"/>
          <a:stretch>
            <a:fillRect/>
          </a:stretch>
        </p:blipFill>
        <p:spPr>
          <a:xfrm>
            <a:off x="2820178" y="3803904"/>
            <a:ext cx="3563112" cy="3054096"/>
          </a:xfrm>
          <a:prstGeom prst="rect">
            <a:avLst/>
          </a:prstGeom>
        </p:spPr>
      </p:pic>
    </p:spTree>
    <p:extLst>
      <p:ext uri="{BB962C8B-B14F-4D97-AF65-F5344CB8AC3E}">
        <p14:creationId xmlns:p14="http://schemas.microsoft.com/office/powerpoint/2010/main" val="1867264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How to start the conversation</a:t>
            </a:r>
            <a:endParaRPr lang="en-US" dirty="0"/>
          </a:p>
        </p:txBody>
      </p:sp>
      <p:sp>
        <p:nvSpPr>
          <p:cNvPr id="3" name="Content Placeholder 2"/>
          <p:cNvSpPr>
            <a:spLocks noGrp="1"/>
          </p:cNvSpPr>
          <p:nvPr>
            <p:ph idx="1"/>
          </p:nvPr>
        </p:nvSpPr>
        <p:spPr>
          <a:xfrm>
            <a:off x="457200" y="2085832"/>
            <a:ext cx="4150250" cy="4525963"/>
          </a:xfrm>
        </p:spPr>
        <p:txBody>
          <a:bodyPr/>
          <a:lstStyle/>
          <a:p>
            <a:pPr marL="0" indent="0">
              <a:buNone/>
            </a:pPr>
            <a:r>
              <a:rPr lang="en-US" b="1" dirty="0"/>
              <a:t>“Creepy Online Stuff” video</a:t>
            </a:r>
          </a:p>
          <a:p>
            <a:endParaRPr lang="en-US" baseline="30000" dirty="0"/>
          </a:p>
          <a:p>
            <a:pPr marL="0" indent="0">
              <a:buNone/>
            </a:pPr>
            <a:r>
              <a:rPr lang="en-US" baseline="30000" dirty="0"/>
              <a:t>Play the “Creepy Online Stuff” video to your children and use it to begin  conversation about online pornography.</a:t>
            </a:r>
            <a:endParaRPr lang="en-US" dirty="0"/>
          </a:p>
        </p:txBody>
      </p:sp>
      <p:pic>
        <p:nvPicPr>
          <p:cNvPr id="5" name="Picture 4" descr="Screen Shot 2015-04-30 at 13.23.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0236" y="2085832"/>
            <a:ext cx="4096564" cy="3115618"/>
          </a:xfrm>
          <a:prstGeom prst="rect">
            <a:avLst/>
          </a:prstGeom>
        </p:spPr>
      </p:pic>
      <p:sp>
        <p:nvSpPr>
          <p:cNvPr id="7" name="TextBox 6"/>
          <p:cNvSpPr txBox="1"/>
          <p:nvPr/>
        </p:nvSpPr>
        <p:spPr>
          <a:xfrm>
            <a:off x="531907" y="5578545"/>
            <a:ext cx="6652552" cy="646331"/>
          </a:xfrm>
          <a:prstGeom prst="rect">
            <a:avLst/>
          </a:prstGeom>
          <a:noFill/>
        </p:spPr>
        <p:txBody>
          <a:bodyPr wrap="square" rtlCol="0">
            <a:spAutoFit/>
          </a:bodyPr>
          <a:lstStyle/>
          <a:p>
            <a:r>
              <a:rPr lang="en-US" sz="3600" dirty="0" smtClean="0"/>
              <a:t>https://</a:t>
            </a:r>
            <a:r>
              <a:rPr lang="en-US" sz="3600" dirty="0" err="1" smtClean="0"/>
              <a:t>youtu.be</a:t>
            </a:r>
            <a:r>
              <a:rPr lang="en-US" sz="3600" dirty="0" smtClean="0"/>
              <a:t>/</a:t>
            </a:r>
            <a:r>
              <a:rPr lang="en-US" sz="3600" dirty="0" err="1" smtClean="0"/>
              <a:t>g_HMSRA</a:t>
            </a:r>
            <a:r>
              <a:rPr lang="en-US" sz="3600" dirty="0" smtClean="0"/>
              <a:t>_-OE</a:t>
            </a:r>
            <a:endParaRPr lang="en-US" sz="3600" dirty="0"/>
          </a:p>
        </p:txBody>
      </p:sp>
    </p:spTree>
    <p:extLst>
      <p:ext uri="{BB962C8B-B14F-4D97-AF65-F5344CB8AC3E}">
        <p14:creationId xmlns:p14="http://schemas.microsoft.com/office/powerpoint/2010/main" val="3288890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2500"/>
            <a:ext cx="8229600" cy="4525963"/>
          </a:xfrm>
        </p:spPr>
        <p:txBody>
          <a:bodyPr>
            <a:noAutofit/>
          </a:bodyPr>
          <a:lstStyle/>
          <a:p>
            <a:pPr marL="0" indent="0" algn="ctr">
              <a:buNone/>
            </a:pPr>
            <a:r>
              <a:rPr lang="en-US" sz="5400" dirty="0"/>
              <a:t>We can’t prevent our children seeing images and videos of pornography, but we can work towards preventing pornography harming our </a:t>
            </a:r>
            <a:r>
              <a:rPr lang="en-US" sz="5400" dirty="0" smtClean="0"/>
              <a:t>children.</a:t>
            </a:r>
            <a:endParaRPr lang="en-US" sz="5400" dirty="0"/>
          </a:p>
        </p:txBody>
      </p:sp>
    </p:spTree>
    <p:extLst>
      <p:ext uri="{BB962C8B-B14F-4D97-AF65-F5344CB8AC3E}">
        <p14:creationId xmlns:p14="http://schemas.microsoft.com/office/powerpoint/2010/main" val="3533228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a:t>
            </a:r>
            <a:endParaRPr lang="en-US" dirty="0"/>
          </a:p>
        </p:txBody>
      </p:sp>
      <p:sp>
        <p:nvSpPr>
          <p:cNvPr id="3" name="Content Placeholder 2"/>
          <p:cNvSpPr>
            <a:spLocks noGrp="1"/>
          </p:cNvSpPr>
          <p:nvPr>
            <p:ph idx="1"/>
          </p:nvPr>
        </p:nvSpPr>
        <p:spPr>
          <a:xfrm>
            <a:off x="457200" y="1673466"/>
            <a:ext cx="8229600" cy="4525963"/>
          </a:xfrm>
        </p:spPr>
        <p:txBody>
          <a:bodyPr>
            <a:normAutofit/>
          </a:bodyPr>
          <a:lstStyle/>
          <a:p>
            <a:pPr marL="0" indent="0" algn="ctr">
              <a:buNone/>
            </a:pPr>
            <a:r>
              <a:rPr lang="en-US" sz="2400" dirty="0"/>
              <a:t>The technological age can leave parents ill-equipped to understand or </a:t>
            </a:r>
            <a:r>
              <a:rPr lang="en-US" sz="2400" dirty="0" err="1"/>
              <a:t>recognise</a:t>
            </a:r>
            <a:r>
              <a:rPr lang="en-US" sz="2400" dirty="0"/>
              <a:t> the ways in which technology are negatively affecting our children.  Security settings, internet sites and social media can seem alien to those of us who grew up with access to only a landline phone and perhaps dial up internet, both under the control of our parents. </a:t>
            </a:r>
          </a:p>
        </p:txBody>
      </p:sp>
      <p:pic>
        <p:nvPicPr>
          <p:cNvPr id="4" name="Picture 3"/>
          <p:cNvPicPr>
            <a:picLocks noChangeAspect="1"/>
          </p:cNvPicPr>
          <p:nvPr/>
        </p:nvPicPr>
        <p:blipFill>
          <a:blip r:embed="rId2"/>
          <a:stretch>
            <a:fillRect/>
          </a:stretch>
        </p:blipFill>
        <p:spPr>
          <a:xfrm>
            <a:off x="3009900" y="4181653"/>
            <a:ext cx="3121152" cy="2017776"/>
          </a:xfrm>
          <a:prstGeom prst="rect">
            <a:avLst/>
          </a:prstGeom>
        </p:spPr>
      </p:pic>
    </p:spTree>
    <p:extLst>
      <p:ext uri="{BB962C8B-B14F-4D97-AF65-F5344CB8AC3E}">
        <p14:creationId xmlns:p14="http://schemas.microsoft.com/office/powerpoint/2010/main" val="3523554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further details</a:t>
            </a:r>
            <a:endParaRPr lang="en-US" dirty="0"/>
          </a:p>
        </p:txBody>
      </p:sp>
      <p:sp>
        <p:nvSpPr>
          <p:cNvPr id="3" name="Content Placeholder 2"/>
          <p:cNvSpPr>
            <a:spLocks noGrp="1"/>
          </p:cNvSpPr>
          <p:nvPr>
            <p:ph idx="1"/>
          </p:nvPr>
        </p:nvSpPr>
        <p:spPr>
          <a:xfrm>
            <a:off x="457200" y="1650008"/>
            <a:ext cx="8229600" cy="4525963"/>
          </a:xfrm>
        </p:spPr>
        <p:txBody>
          <a:bodyPr/>
          <a:lstStyle/>
          <a:p>
            <a:pPr marL="0" indent="0" algn="ctr">
              <a:buNone/>
            </a:pPr>
            <a:r>
              <a:rPr lang="en-US" dirty="0" smtClean="0"/>
              <a:t>Website: </a:t>
            </a:r>
            <a:r>
              <a:rPr lang="en-US" dirty="0" err="1" smtClean="0"/>
              <a:t>www.dayprogramme.org</a:t>
            </a:r>
            <a:endParaRPr lang="en-US" dirty="0" smtClean="0"/>
          </a:p>
          <a:p>
            <a:pPr marL="0" indent="0" algn="ctr">
              <a:buNone/>
            </a:pPr>
            <a:r>
              <a:rPr lang="en-US" dirty="0" smtClean="0"/>
              <a:t>Email: </a:t>
            </a:r>
            <a:r>
              <a:rPr lang="en-US" dirty="0" err="1" smtClean="0"/>
              <a:t>info@dayprogramme.org</a:t>
            </a:r>
            <a:endParaRPr lang="en-US" dirty="0" smtClean="0"/>
          </a:p>
          <a:p>
            <a:pPr marL="0" indent="0" algn="ctr">
              <a:buNone/>
            </a:pPr>
            <a:r>
              <a:rPr lang="en-US" dirty="0" smtClean="0"/>
              <a:t>Twitter: @</a:t>
            </a:r>
            <a:r>
              <a:rPr lang="en-US" dirty="0" err="1" smtClean="0"/>
              <a:t>dayprogramme</a:t>
            </a:r>
            <a:endParaRPr lang="en-US" dirty="0" smtClean="0"/>
          </a:p>
          <a:p>
            <a:pPr marL="0" indent="0" algn="ctr">
              <a:buNone/>
            </a:pPr>
            <a:endParaRPr lang="en-US" dirty="0" smtClean="0"/>
          </a:p>
          <a:p>
            <a:pPr marL="0" indent="0" algn="ctr">
              <a:buNone/>
            </a:pPr>
            <a:endParaRPr lang="en-US" dirty="0" smtClean="0"/>
          </a:p>
          <a:p>
            <a:pPr marL="0" indent="0" algn="ctr">
              <a:buNone/>
            </a:pPr>
            <a:endParaRPr lang="en-US" dirty="0"/>
          </a:p>
        </p:txBody>
      </p:sp>
      <p:pic>
        <p:nvPicPr>
          <p:cNvPr id="6" name="Picture 5"/>
          <p:cNvPicPr>
            <a:picLocks noChangeAspect="1"/>
          </p:cNvPicPr>
          <p:nvPr/>
        </p:nvPicPr>
        <p:blipFill>
          <a:blip r:embed="rId2"/>
          <a:stretch>
            <a:fillRect/>
          </a:stretch>
        </p:blipFill>
        <p:spPr>
          <a:xfrm>
            <a:off x="2743200" y="4127425"/>
            <a:ext cx="3657600" cy="2438400"/>
          </a:xfrm>
          <a:prstGeom prst="rect">
            <a:avLst/>
          </a:prstGeom>
        </p:spPr>
      </p:pic>
    </p:spTree>
    <p:extLst>
      <p:ext uri="{BB962C8B-B14F-4D97-AF65-F5344CB8AC3E}">
        <p14:creationId xmlns:p14="http://schemas.microsoft.com/office/powerpoint/2010/main" val="1527992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Indecent Exposure</a:t>
            </a:r>
            <a:endParaRPr lang="en-US" dirty="0"/>
          </a:p>
        </p:txBody>
      </p:sp>
      <p:sp>
        <p:nvSpPr>
          <p:cNvPr id="3" name="Content Placeholder 2"/>
          <p:cNvSpPr>
            <a:spLocks noGrp="1"/>
          </p:cNvSpPr>
          <p:nvPr>
            <p:ph idx="1"/>
          </p:nvPr>
        </p:nvSpPr>
        <p:spPr>
          <a:xfrm>
            <a:off x="457200" y="2272614"/>
            <a:ext cx="5407411" cy="2845204"/>
          </a:xfrm>
        </p:spPr>
        <p:txBody>
          <a:bodyPr>
            <a:normAutofit/>
          </a:bodyPr>
          <a:lstStyle/>
          <a:p>
            <a:pPr marL="0" indent="0" algn="r">
              <a:buNone/>
            </a:pPr>
            <a:r>
              <a:rPr lang="en-US" sz="2800" dirty="0"/>
              <a:t>Children and young people are accessing the online space at a younger and younger age, and are being exposed to content that as parents, we never discovered until we were a lot older.</a:t>
            </a:r>
          </a:p>
        </p:txBody>
      </p:sp>
      <p:pic>
        <p:nvPicPr>
          <p:cNvPr id="4" name="Picture 3"/>
          <p:cNvPicPr>
            <a:picLocks noChangeAspect="1"/>
          </p:cNvPicPr>
          <p:nvPr/>
        </p:nvPicPr>
        <p:blipFill>
          <a:blip r:embed="rId2"/>
          <a:stretch>
            <a:fillRect/>
          </a:stretch>
        </p:blipFill>
        <p:spPr>
          <a:xfrm>
            <a:off x="5992498" y="2073381"/>
            <a:ext cx="2420112" cy="3657600"/>
          </a:xfrm>
          <a:prstGeom prst="rect">
            <a:avLst/>
          </a:prstGeom>
        </p:spPr>
      </p:pic>
    </p:spTree>
    <p:extLst>
      <p:ext uri="{BB962C8B-B14F-4D97-AF65-F5344CB8AC3E}">
        <p14:creationId xmlns:p14="http://schemas.microsoft.com/office/powerpoint/2010/main" val="4038649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Pornography</a:t>
            </a:r>
            <a:endParaRPr lang="en-US" dirty="0"/>
          </a:p>
        </p:txBody>
      </p:sp>
      <p:sp>
        <p:nvSpPr>
          <p:cNvPr id="3" name="Content Placeholder 2"/>
          <p:cNvSpPr>
            <a:spLocks noGrp="1"/>
          </p:cNvSpPr>
          <p:nvPr>
            <p:ph idx="1"/>
          </p:nvPr>
        </p:nvSpPr>
        <p:spPr/>
        <p:txBody>
          <a:bodyPr>
            <a:noAutofit/>
          </a:bodyPr>
          <a:lstStyle/>
          <a:p>
            <a:pPr marL="0" indent="0">
              <a:buNone/>
            </a:pPr>
            <a:r>
              <a:rPr lang="en-US" sz="2000" dirty="0"/>
              <a:t>Some parents have never viewed online pornography are so are unaware that the majority includes:</a:t>
            </a:r>
          </a:p>
          <a:p>
            <a:endParaRPr lang="en-US" sz="2000" baseline="30000" dirty="0"/>
          </a:p>
          <a:p>
            <a:r>
              <a:rPr lang="en-US" baseline="30000" dirty="0"/>
              <a:t>Men ejaculating on women</a:t>
            </a:r>
          </a:p>
          <a:p>
            <a:r>
              <a:rPr lang="en-US" baseline="30000" dirty="0"/>
              <a:t>Multiple men penetrating one woman</a:t>
            </a:r>
          </a:p>
          <a:p>
            <a:r>
              <a:rPr lang="en-US" baseline="30000" dirty="0"/>
              <a:t>Anal sex</a:t>
            </a:r>
          </a:p>
          <a:p>
            <a:r>
              <a:rPr lang="en-US" baseline="30000" dirty="0"/>
              <a:t>Sexual violence</a:t>
            </a:r>
          </a:p>
          <a:p>
            <a:r>
              <a:rPr lang="en-US" baseline="30000" dirty="0"/>
              <a:t>Racism</a:t>
            </a:r>
          </a:p>
          <a:p>
            <a:r>
              <a:rPr lang="en-US" baseline="30000" dirty="0"/>
              <a:t>Language which degrades and </a:t>
            </a:r>
            <a:r>
              <a:rPr lang="en-US" baseline="30000" dirty="0" err="1"/>
              <a:t>dehumanises</a:t>
            </a:r>
            <a:r>
              <a:rPr lang="en-US" baseline="30000" dirty="0"/>
              <a:t> </a:t>
            </a:r>
            <a:r>
              <a:rPr lang="en-US" baseline="30000" dirty="0" smtClean="0"/>
              <a:t>women</a:t>
            </a:r>
            <a:endParaRPr lang="en-US" baseline="30000" dirty="0"/>
          </a:p>
        </p:txBody>
      </p:sp>
    </p:spTree>
    <p:extLst>
      <p:ext uri="{BB962C8B-B14F-4D97-AF65-F5344CB8AC3E}">
        <p14:creationId xmlns:p14="http://schemas.microsoft.com/office/powerpoint/2010/main" val="1553158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Pornography</a:t>
            </a:r>
            <a:endParaRPr lang="en-US" dirty="0"/>
          </a:p>
        </p:txBody>
      </p:sp>
      <p:sp>
        <p:nvSpPr>
          <p:cNvPr id="3" name="Content Placeholder 2"/>
          <p:cNvSpPr>
            <a:spLocks noGrp="1"/>
          </p:cNvSpPr>
          <p:nvPr>
            <p:ph idx="1"/>
          </p:nvPr>
        </p:nvSpPr>
        <p:spPr/>
        <p:txBody>
          <a:bodyPr/>
          <a:lstStyle/>
          <a:p>
            <a:pPr marL="0" indent="0">
              <a:buNone/>
            </a:pPr>
            <a:r>
              <a:rPr lang="en-US" baseline="30000" dirty="0" smtClean="0"/>
              <a:t>Online pornography almost never includes:</a:t>
            </a:r>
          </a:p>
          <a:p>
            <a:pPr marL="0" indent="0">
              <a:buNone/>
            </a:pPr>
            <a:endParaRPr lang="en-US" baseline="30000" dirty="0" smtClean="0"/>
          </a:p>
          <a:p>
            <a:r>
              <a:rPr lang="en-US" baseline="30000" dirty="0"/>
              <a:t>P</a:t>
            </a:r>
            <a:r>
              <a:rPr lang="en-US" baseline="30000" dirty="0" smtClean="0"/>
              <a:t>eople wearing clothing</a:t>
            </a:r>
          </a:p>
          <a:p>
            <a:r>
              <a:rPr lang="en-US" baseline="30000" dirty="0" smtClean="0"/>
              <a:t>I</a:t>
            </a:r>
            <a:r>
              <a:rPr lang="en-US" baseline="30000" dirty="0" smtClean="0"/>
              <a:t>ntimacy</a:t>
            </a:r>
          </a:p>
          <a:p>
            <a:r>
              <a:rPr lang="en-US" baseline="30000" dirty="0"/>
              <a:t>R</a:t>
            </a:r>
            <a:r>
              <a:rPr lang="en-US" baseline="30000" dirty="0" smtClean="0"/>
              <a:t>espect for women</a:t>
            </a:r>
          </a:p>
          <a:p>
            <a:r>
              <a:rPr lang="en-US" baseline="30000" dirty="0" smtClean="0"/>
              <a:t>Love/care</a:t>
            </a:r>
          </a:p>
          <a:p>
            <a:r>
              <a:rPr lang="en-US" baseline="30000" dirty="0" smtClean="0"/>
              <a:t>A</a:t>
            </a:r>
            <a:r>
              <a:rPr lang="en-US" baseline="30000" dirty="0" smtClean="0"/>
              <a:t>cting</a:t>
            </a:r>
          </a:p>
          <a:p>
            <a:endParaRPr lang="en-US" baseline="30000" dirty="0"/>
          </a:p>
          <a:p>
            <a:pPr marL="0" indent="0">
              <a:buNone/>
            </a:pPr>
            <a:r>
              <a:rPr lang="en-US" baseline="30000" dirty="0" smtClean="0"/>
              <a:t>It is women being penetrated by men and objects; vaginally, orally and anally, usually in a violent manner.</a:t>
            </a:r>
            <a:endParaRPr lang="en-US" dirty="0" smtClean="0"/>
          </a:p>
          <a:p>
            <a:pPr marL="0" indent="0">
              <a:buNone/>
            </a:pPr>
            <a:endParaRPr lang="en-US" dirty="0"/>
          </a:p>
        </p:txBody>
      </p:sp>
    </p:spTree>
    <p:extLst>
      <p:ext uri="{BB962C8B-B14F-4D97-AF65-F5344CB8AC3E}">
        <p14:creationId xmlns:p14="http://schemas.microsoft.com/office/powerpoint/2010/main" val="979797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26094" cy="1143000"/>
          </a:xfrm>
        </p:spPr>
        <p:txBody>
          <a:bodyPr>
            <a:normAutofit fontScale="90000"/>
          </a:bodyPr>
          <a:lstStyle/>
          <a:p>
            <a:r>
              <a:rPr lang="en-US" dirty="0" smtClean="0"/>
              <a:t>How many children are affected?</a:t>
            </a:r>
            <a:endParaRPr lang="en-US" dirty="0"/>
          </a:p>
        </p:txBody>
      </p:sp>
      <p:sp>
        <p:nvSpPr>
          <p:cNvPr id="3" name="Content Placeholder 2"/>
          <p:cNvSpPr>
            <a:spLocks noGrp="1"/>
          </p:cNvSpPr>
          <p:nvPr>
            <p:ph idx="1"/>
          </p:nvPr>
        </p:nvSpPr>
        <p:spPr/>
        <p:txBody>
          <a:bodyPr/>
          <a:lstStyle/>
          <a:p>
            <a:r>
              <a:rPr lang="en-US" dirty="0"/>
              <a:t>“39% of boys in England aged 14-17 admitted they regularly watched pornography.</a:t>
            </a:r>
            <a:r>
              <a:rPr lang="en-US" dirty="0" smtClean="0"/>
              <a:t>”</a:t>
            </a:r>
          </a:p>
          <a:p>
            <a:r>
              <a:rPr lang="en-US" dirty="0"/>
              <a:t>“</a:t>
            </a:r>
            <a:r>
              <a:rPr lang="en-US" dirty="0" err="1"/>
              <a:t>ChildLine</a:t>
            </a:r>
            <a:r>
              <a:rPr lang="en-US" dirty="0"/>
              <a:t> currently receive an average of 18,000 views a year to its website message board threads with porn in the subject heading.”</a:t>
            </a:r>
          </a:p>
        </p:txBody>
      </p:sp>
      <p:pic>
        <p:nvPicPr>
          <p:cNvPr id="4" name="Picture 3"/>
          <p:cNvPicPr>
            <a:picLocks noChangeAspect="1"/>
          </p:cNvPicPr>
          <p:nvPr/>
        </p:nvPicPr>
        <p:blipFill>
          <a:blip r:embed="rId2"/>
          <a:stretch>
            <a:fillRect/>
          </a:stretch>
        </p:blipFill>
        <p:spPr>
          <a:xfrm>
            <a:off x="5966988" y="4320837"/>
            <a:ext cx="2828664" cy="2378398"/>
          </a:xfrm>
          <a:prstGeom prst="rect">
            <a:avLst/>
          </a:prstGeom>
        </p:spPr>
      </p:pic>
    </p:spTree>
    <p:extLst>
      <p:ext uri="{BB962C8B-B14F-4D97-AF65-F5344CB8AC3E}">
        <p14:creationId xmlns:p14="http://schemas.microsoft.com/office/powerpoint/2010/main" val="753350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50997" cy="1143000"/>
          </a:xfrm>
        </p:spPr>
        <p:txBody>
          <a:bodyPr/>
          <a:lstStyle/>
          <a:p>
            <a:pPr algn="l"/>
            <a:r>
              <a:rPr lang="en-US" dirty="0" smtClean="0"/>
              <a:t>How are children affected?</a:t>
            </a:r>
            <a:endParaRPr lang="en-US" dirty="0"/>
          </a:p>
        </p:txBody>
      </p:sp>
      <p:sp>
        <p:nvSpPr>
          <p:cNvPr id="3" name="Content Placeholder 2"/>
          <p:cNvSpPr>
            <a:spLocks noGrp="1"/>
          </p:cNvSpPr>
          <p:nvPr>
            <p:ph idx="1"/>
          </p:nvPr>
        </p:nvSpPr>
        <p:spPr/>
        <p:txBody>
          <a:bodyPr/>
          <a:lstStyle/>
          <a:p>
            <a:pPr marL="0" indent="0" algn="r">
              <a:buNone/>
            </a:pPr>
            <a:r>
              <a:rPr lang="en-US" dirty="0"/>
              <a:t>Stories of children </a:t>
            </a:r>
            <a:r>
              <a:rPr lang="en-US" dirty="0" err="1"/>
              <a:t>g</a:t>
            </a:r>
            <a:r>
              <a:rPr lang="en-US" dirty="0" err="1" smtClean="0"/>
              <a:t>oogling</a:t>
            </a:r>
            <a:r>
              <a:rPr lang="en-US" dirty="0" smtClean="0"/>
              <a:t> </a:t>
            </a:r>
            <a:r>
              <a:rPr lang="en-US" dirty="0"/>
              <a:t>words they hear in school are commonplace.  Searching “sex” or “porno” after hearing their friends or others talking about it, can lead to children younger than </a:t>
            </a:r>
            <a:r>
              <a:rPr lang="en-US" dirty="0" smtClean="0"/>
              <a:t>8 years old </a:t>
            </a:r>
            <a:r>
              <a:rPr lang="en-US" dirty="0"/>
              <a:t>viewing graphic images and videos of hardcore pornography.</a:t>
            </a:r>
          </a:p>
        </p:txBody>
      </p:sp>
      <p:pic>
        <p:nvPicPr>
          <p:cNvPr id="4" name="Picture 3"/>
          <p:cNvPicPr>
            <a:picLocks noChangeAspect="1"/>
          </p:cNvPicPr>
          <p:nvPr/>
        </p:nvPicPr>
        <p:blipFill>
          <a:blip r:embed="rId2"/>
          <a:stretch>
            <a:fillRect/>
          </a:stretch>
        </p:blipFill>
        <p:spPr>
          <a:xfrm>
            <a:off x="457200" y="4071841"/>
            <a:ext cx="3166159" cy="2713475"/>
          </a:xfrm>
          <a:prstGeom prst="rect">
            <a:avLst/>
          </a:prstGeom>
        </p:spPr>
      </p:pic>
    </p:spTree>
    <p:extLst>
      <p:ext uri="{BB962C8B-B14F-4D97-AF65-F5344CB8AC3E}">
        <p14:creationId xmlns:p14="http://schemas.microsoft.com/office/powerpoint/2010/main" val="988269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How are children affected?</a:t>
            </a:r>
            <a:endParaRPr lang="en-US" dirty="0"/>
          </a:p>
        </p:txBody>
      </p:sp>
      <p:sp>
        <p:nvSpPr>
          <p:cNvPr id="3" name="Content Placeholder 2"/>
          <p:cNvSpPr>
            <a:spLocks noGrp="1"/>
          </p:cNvSpPr>
          <p:nvPr>
            <p:ph idx="1"/>
          </p:nvPr>
        </p:nvSpPr>
        <p:spPr/>
        <p:txBody>
          <a:bodyPr/>
          <a:lstStyle/>
          <a:p>
            <a:pPr marL="0" indent="0">
              <a:buNone/>
            </a:pPr>
            <a:r>
              <a:rPr lang="en-US" dirty="0"/>
              <a:t>The full impact of pornography on children and young people will be seen over the next few generations,  but we do know </a:t>
            </a:r>
            <a:r>
              <a:rPr lang="en-US" dirty="0" smtClean="0"/>
              <a:t>that:</a:t>
            </a:r>
          </a:p>
          <a:p>
            <a:r>
              <a:rPr lang="en-US" dirty="0" smtClean="0"/>
              <a:t>72</a:t>
            </a:r>
            <a:r>
              <a:rPr lang="en-US" dirty="0"/>
              <a:t>% of girls will be emotionally </a:t>
            </a:r>
            <a:r>
              <a:rPr lang="en-US" dirty="0" smtClean="0"/>
              <a:t>abused </a:t>
            </a:r>
            <a:r>
              <a:rPr lang="en-US" dirty="0"/>
              <a:t>by a boyfriend by the age of 16</a:t>
            </a:r>
            <a:r>
              <a:rPr lang="en-US" dirty="0" smtClean="0"/>
              <a:t>.</a:t>
            </a:r>
          </a:p>
          <a:p>
            <a:r>
              <a:rPr lang="en-US" dirty="0"/>
              <a:t>B</a:t>
            </a:r>
            <a:r>
              <a:rPr lang="en-US" dirty="0" smtClean="0"/>
              <a:t>y </a:t>
            </a:r>
            <a:r>
              <a:rPr lang="en-US" dirty="0"/>
              <a:t>the age of 16, 40% of girls have been pressured into sexual activity. </a:t>
            </a:r>
          </a:p>
        </p:txBody>
      </p:sp>
    </p:spTree>
    <p:extLst>
      <p:ext uri="{BB962C8B-B14F-4D97-AF65-F5344CB8AC3E}">
        <p14:creationId xmlns:p14="http://schemas.microsoft.com/office/powerpoint/2010/main" val="3716190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How are children affected?</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"I'm always watching porn and some of it is quite aggressive. I didn't think it was affecting me at first but I've started to view girls a bit differently recently and it's making me worried. I would like to get married in the future but I'm scared it might never happen if I carry on thinking about girls the way I do.</a:t>
            </a:r>
            <a:r>
              <a:rPr lang="en-US" dirty="0" smtClean="0"/>
              <a:t>”</a:t>
            </a:r>
          </a:p>
          <a:p>
            <a:pPr marL="0" indent="0">
              <a:buNone/>
            </a:pPr>
            <a:endParaRPr lang="en-US" dirty="0"/>
          </a:p>
          <a:p>
            <a:pPr marL="0" indent="0">
              <a:buNone/>
            </a:pPr>
            <a:r>
              <a:rPr lang="en-US" dirty="0" smtClean="0"/>
              <a:t>12</a:t>
            </a:r>
            <a:r>
              <a:rPr lang="en-US" dirty="0"/>
              <a:t>-15 year old boy</a:t>
            </a:r>
          </a:p>
        </p:txBody>
      </p:sp>
    </p:spTree>
    <p:extLst>
      <p:ext uri="{BB962C8B-B14F-4D97-AF65-F5344CB8AC3E}">
        <p14:creationId xmlns:p14="http://schemas.microsoft.com/office/powerpoint/2010/main" val="705490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TotalTime>
  <Words>925</Words>
  <Application>Microsoft Macintosh PowerPoint</Application>
  <PresentationFormat>On-screen Show (4:3)</PresentationFormat>
  <Paragraphs>86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A Parent’s Guide to Talking about Pornography</vt:lpstr>
      <vt:lpstr>Technology</vt:lpstr>
      <vt:lpstr>Indecent Exposure</vt:lpstr>
      <vt:lpstr>Online Pornography</vt:lpstr>
      <vt:lpstr>Online Pornography</vt:lpstr>
      <vt:lpstr>How many children are affected?</vt:lpstr>
      <vt:lpstr>How are children affected?</vt:lpstr>
      <vt:lpstr>How are children affected?</vt:lpstr>
      <vt:lpstr>How are children affected?</vt:lpstr>
      <vt:lpstr>How do we respond?</vt:lpstr>
      <vt:lpstr>How do we respond?</vt:lpstr>
      <vt:lpstr>Having conversations</vt:lpstr>
      <vt:lpstr>Proactive Conversations</vt:lpstr>
      <vt:lpstr>Key Messages</vt:lpstr>
      <vt:lpstr>How to start the conversation</vt:lpstr>
      <vt:lpstr>How to start the conversation</vt:lpstr>
      <vt:lpstr>How to start the conversation</vt:lpstr>
      <vt:lpstr>How to start the conversation</vt:lpstr>
      <vt:lpstr>PowerPoint Presentation</vt:lpstr>
      <vt:lpstr>For further details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Parent’s Guide to Talking about Pornography</dc:title>
  <dc:creator>Natalie Collins</dc:creator>
  <cp:lastModifiedBy>Natalie Collins</cp:lastModifiedBy>
  <cp:revision>6</cp:revision>
  <dcterms:created xsi:type="dcterms:W3CDTF">2015-04-30T15:47:13Z</dcterms:created>
  <dcterms:modified xsi:type="dcterms:W3CDTF">2015-04-30T16:38:05Z</dcterms:modified>
</cp:coreProperties>
</file>